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4630400" cy="8229600"/>
  <p:notesSz cx="8229600" cy="14630400"/>
  <p:embeddedFontLst>
    <p:embeddedFont>
      <p:font typeface="Roboto Medium" panose="02000000000000000000" pitchFamily="34" charset="0"/>
      <p:bold r:id="rId18"/>
    </p:embeddedFont>
    <p:embeddedFont>
      <p:font typeface="Roboto Medium" panose="02000000000000000000" pitchFamily="34" charset="-122"/>
      <p:bold r:id="rId19"/>
    </p:embeddedFont>
    <p:embeddedFont>
      <p:font typeface="Roboto Medium" panose="02000000000000000000" pitchFamily="34" charset="-120"/>
      <p:bold r:id="rId20"/>
    </p:embeddedFont>
    <p:embeddedFont>
      <p:font typeface="Roboto" panose="02000000000000000000" pitchFamily="34" charset="0"/>
      <p:regular r:id="rId21"/>
    </p:embeddedFont>
    <p:embeddedFont>
      <p:font typeface="Roboto" panose="02000000000000000000" pitchFamily="34" charset="-122"/>
      <p:regular r:id="rId22"/>
    </p:embeddedFont>
    <p:embeddedFont>
      <p:font typeface="Roboto" panose="02000000000000000000" pitchFamily="34" charset="-120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36376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Mentexa: Mental Health Self-Check Portal</a:t>
            </a:r>
            <a:endParaRPr lang="en-US" sz="4800" dirty="0">
              <a:solidFill>
                <a:srgbClr val="FFFFFF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194096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Proposal by: Pritam Thapa, Avash Mainali, Isha Shrestha </a:t>
            </a:r>
            <a:endParaRPr lang="en-US" sz="2000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 Malpi International College, Pokhara University.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604805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Date: May 11, 2025</a:t>
            </a:r>
            <a:r>
              <a:rPr lang="en-US" sz="175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Rectangles 6"/>
          <p:cNvSpPr/>
          <p:nvPr/>
        </p:nvSpPr>
        <p:spPr>
          <a:xfrm>
            <a:off x="12522835" y="7557770"/>
            <a:ext cx="2037080" cy="671830"/>
          </a:xfrm>
          <a:prstGeom prst="rect">
            <a:avLst/>
          </a:prstGeom>
          <a:solidFill>
            <a:srgbClr val="000019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3"/>
          <p:cNvSpPr/>
          <p:nvPr/>
        </p:nvSpPr>
        <p:spPr>
          <a:xfrm>
            <a:off x="6280190" y="5430203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altLang="en-US" i="1" dirty="0">
                <a:solidFill>
                  <a:schemeClr val="bg1"/>
                </a:solidFill>
              </a:rPr>
              <a:t>Self-care begins with self-awareness.</a:t>
            </a:r>
            <a:endParaRPr lang="en-US" altLang="en-US" i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4084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Expected Outcomes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1530906" y="343435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Privacy-Focused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3924776"/>
            <a:ext cx="342149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All data stored locally on user's device.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973008" y="343435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Accurate Self-Tests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973008" y="3924776"/>
            <a:ext cx="342149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PHQ-9 and GAD-7 with instant feedback.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415111" y="343435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Mood Tracker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415111" y="3924776"/>
            <a:ext cx="342149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History tracking without external sharing.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530906" y="518207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Engagement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672495"/>
            <a:ext cx="564261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Motivational gallery encourages continued use.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8194119" y="518207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Accessibility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194119" y="5672495"/>
            <a:ext cx="564261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Designed for students and young adults.</a:t>
            </a:r>
            <a:endParaRPr lang="en-US" sz="1750" dirty="0"/>
          </a:p>
        </p:txBody>
      </p:sp>
      <p:sp>
        <p:nvSpPr>
          <p:cNvPr id="18" name="Rectangles 17"/>
          <p:cNvSpPr/>
          <p:nvPr/>
        </p:nvSpPr>
        <p:spPr>
          <a:xfrm>
            <a:off x="12673330" y="7696200"/>
            <a:ext cx="1898650" cy="533400"/>
          </a:xfrm>
          <a:prstGeom prst="rect">
            <a:avLst/>
          </a:prstGeom>
          <a:solidFill>
            <a:srgbClr val="000019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57910" y="3434080"/>
            <a:ext cx="349885" cy="35433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5541010" y="3434080"/>
            <a:ext cx="349885" cy="35433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9942830" y="3434080"/>
            <a:ext cx="349885" cy="35433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057910" y="5182235"/>
            <a:ext cx="349885" cy="35433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748270" y="5182235"/>
            <a:ext cx="349885" cy="35433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2809240" y="1908175"/>
            <a:ext cx="9011920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sz="6000">
                <a:ln w="15875">
                  <a:solidFill>
                    <a:schemeClr val="accent1"/>
                  </a:solidFill>
                </a:ln>
                <a:noFill/>
                <a:effectLst/>
              </a:rPr>
              <a:t>Thank You!</a:t>
            </a:r>
            <a:endParaRPr lang="en-US" sz="6000">
              <a:ln w="15875">
                <a:solidFill>
                  <a:schemeClr val="accent1"/>
                </a:solidFill>
              </a:ln>
              <a:noFill/>
              <a:effectLst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657600" y="3512820"/>
            <a:ext cx="73152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4800">
                <a:ln w="15875">
                  <a:solidFill>
                    <a:schemeClr val="accent1"/>
                  </a:solidFill>
                </a:ln>
                <a:noFill/>
                <a:effectLst/>
                <a:sym typeface="+mn-ea"/>
              </a:rPr>
              <a:t>Any Questions?</a:t>
            </a:r>
            <a:endParaRPr lang="en-US" sz="4800">
              <a:ln w="15875">
                <a:solidFill>
                  <a:schemeClr val="accent1"/>
                </a:solidFill>
              </a:ln>
              <a:noFill/>
              <a:effectLst/>
              <a:sym typeface="+mn-ea"/>
            </a:endParaRPr>
          </a:p>
        </p:txBody>
      </p:sp>
      <p:sp>
        <p:nvSpPr>
          <p:cNvPr id="4" name="Rectangles 3"/>
          <p:cNvSpPr/>
          <p:nvPr/>
        </p:nvSpPr>
        <p:spPr>
          <a:xfrm>
            <a:off x="12291060" y="7459980"/>
            <a:ext cx="2301240" cy="701040"/>
          </a:xfrm>
          <a:prstGeom prst="rect">
            <a:avLst/>
          </a:prstGeom>
          <a:solidFill>
            <a:srgbClr val="000019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1025"/>
            <a:ext cx="606540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Introduction to Mentexa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79965"/>
            <a:ext cx="3664863" cy="2569488"/>
          </a:xfrm>
          <a:prstGeom prst="roundRect">
            <a:avLst>
              <a:gd name="adj" fmla="val 3708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143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Mental Health Trends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14624" y="3304818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Rising challenges among students and young adults.</a:t>
            </a:r>
            <a:endParaRPr lang="en-US" sz="2000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0171867" y="2579965"/>
            <a:ext cx="3664863" cy="2569488"/>
          </a:xfrm>
          <a:prstGeom prst="roundRect">
            <a:avLst>
              <a:gd name="adj" fmla="val 3708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1439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Portal Features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406301" y="3304818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PHQ-9 &amp; GAD-7 self-assessment tests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406301" y="4109918"/>
            <a:ext cx="319599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Mood tracking tool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406301" y="4552117"/>
            <a:ext cx="319599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Motivational image gallery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80190" y="5376267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14624" y="561070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Privacy Emphasis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514624" y="6101120"/>
            <a:ext cx="70875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Data stored locally using browser localStorage.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5" name="Rectangles 14"/>
          <p:cNvSpPr/>
          <p:nvPr/>
        </p:nvSpPr>
        <p:spPr>
          <a:xfrm>
            <a:off x="12673330" y="7696200"/>
            <a:ext cx="1898650" cy="533400"/>
          </a:xfrm>
          <a:prstGeom prst="rect">
            <a:avLst/>
          </a:prstGeom>
          <a:solidFill>
            <a:srgbClr val="000019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7512"/>
            <a:ext cx="591895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Identifying the Problem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964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17431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Access Barriers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30906" y="2664738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Limited mental health support availability.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93790" y="34812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35591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Privacy Concerns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30906" y="4049554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Stigma and data sharing deter help-seeking.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93790" y="48660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494395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Tool Deficiency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530906" y="5434370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Lack of simple, anonymous self-assessment tools.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93790" y="625090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530906" y="632876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Tracking Need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530906" y="6819186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Desire for daily mood logging without data exposure.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Functional Goals</a:t>
            </a:r>
            <a:endParaRPr lang="en-US" sz="2400" dirty="0">
              <a:solidFill>
                <a:srgbClr val="FFFFFF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Responsive frontend-only portal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PHQ-9 and GAD-7 tests with instant feedback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Mood tracker with local history storage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User Engagement</a:t>
            </a:r>
            <a:endParaRPr lang="en-US" sz="2400" dirty="0">
              <a:solidFill>
                <a:srgbClr val="FFFFFF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Login simulation to restrict mood access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Motivational image gallery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Promote awareness for students and young adults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5" name="Rectangles 14"/>
          <p:cNvSpPr/>
          <p:nvPr/>
        </p:nvSpPr>
        <p:spPr>
          <a:xfrm>
            <a:off x="12673330" y="7696200"/>
            <a:ext cx="1898650" cy="533400"/>
          </a:xfrm>
          <a:prstGeom prst="rect">
            <a:avLst/>
          </a:prstGeom>
          <a:solidFill>
            <a:srgbClr val="000019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681097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Development Methodology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Planning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Define features based on user needs and research.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50520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Design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268022" y="3995618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Create wireframes and ensure accessibility.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486608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Development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268022" y="5356503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Build with HTML, CSS, and JavaScript.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68022" y="62269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Testing &amp; Review</a:t>
            </a:r>
            <a:endParaRPr lang="en-US" sz="2400" dirty="0">
              <a:solidFill>
                <a:srgbClr val="CFD0D8"/>
              </a:solidFill>
              <a:latin typeface="Roboto Medium" panose="02000000000000000000" pitchFamily="34" charset="0"/>
              <a:ea typeface="Roboto Medium" panose="02000000000000000000" pitchFamily="34" charset="-122"/>
              <a:cs typeface="Roboto Medium" panose="02000000000000000000" pitchFamily="34" charset="-12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2268022" y="6717387"/>
            <a:ext cx="6082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Validate functionality and refine via feedback.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53503"/>
            <a:ext cx="717173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Use-Case Diagram Overview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40244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196233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User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686651"/>
            <a:ext cx="23298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Primarily students and young adults.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493" y="240244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3196233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Self Tests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3686651"/>
            <a:ext cx="23298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PHQ-9 and GAD-7 assessments.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6795" y="240244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3196233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Mood Logging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3686651"/>
            <a:ext cx="23298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Track daily mood entries locally.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866084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80190" y="5659874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Gallery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80190" y="6150293"/>
            <a:ext cx="23298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Motivational pictures to encourage users.</a:t>
            </a:r>
            <a:endParaRPr lang="en-US" dirty="0">
              <a:solidFill>
                <a:srgbClr val="CFD0D8"/>
              </a:solidFill>
              <a:latin typeface="Roboto" panose="02000000000000000000" pitchFamily="34" charset="0"/>
              <a:ea typeface="Roboto" panose="02000000000000000000" pitchFamily="34" charset="-122"/>
              <a:cs typeface="Roboto" panose="02000000000000000000" pitchFamily="34" charset="-120"/>
            </a:endParaRPr>
          </a:p>
        </p:txBody>
      </p:sp>
      <p:sp>
        <p:nvSpPr>
          <p:cNvPr id="16" name="Rectangles 15"/>
          <p:cNvSpPr/>
          <p:nvPr/>
        </p:nvSpPr>
        <p:spPr>
          <a:xfrm>
            <a:off x="12673330" y="7696200"/>
            <a:ext cx="1898650" cy="533400"/>
          </a:xfrm>
          <a:prstGeom prst="rect">
            <a:avLst/>
          </a:prstGeom>
          <a:solidFill>
            <a:srgbClr val="000019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901470" y="31436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Project Flow Chart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790373" y="247900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969419"/>
            <a:ext cx="704623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130534" y="35591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049554"/>
            <a:ext cx="670607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470815" y="463927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129689"/>
            <a:ext cx="636579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811095" y="571940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11095" y="6209824"/>
            <a:ext cx="60255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Rectangles 15"/>
          <p:cNvSpPr/>
          <p:nvPr/>
        </p:nvSpPr>
        <p:spPr>
          <a:xfrm>
            <a:off x="12673330" y="7696200"/>
            <a:ext cx="1898650" cy="533400"/>
          </a:xfrm>
          <a:prstGeom prst="rect">
            <a:avLst/>
          </a:prstGeom>
          <a:solidFill>
            <a:srgbClr val="000019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7" name="Picture 16" descr="NoteGPT-Flowchart-17469365403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" y="0"/>
            <a:ext cx="8275955" cy="8219440"/>
          </a:xfrm>
          <a:prstGeom prst="rect">
            <a:avLst/>
          </a:prstGeom>
        </p:spPr>
      </p:pic>
      <p:sp>
        <p:nvSpPr>
          <p:cNvPr id="18" name="Text Box 17"/>
          <p:cNvSpPr txBox="1"/>
          <p:nvPr/>
        </p:nvSpPr>
        <p:spPr>
          <a:xfrm>
            <a:off x="8702675" y="1286510"/>
            <a:ext cx="487680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>
                <a:solidFill>
                  <a:schemeClr val="bg1"/>
                </a:solidFill>
              </a:rPr>
              <a:t>flowchart TD</a:t>
            </a:r>
            <a:endParaRPr lang="en-US" altLang="en-US" sz="2400">
              <a:solidFill>
                <a:schemeClr val="bg1"/>
              </a:solidFill>
            </a:endParaRPr>
          </a:p>
          <a:p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A[Home Page] --&gt; B[Image Slider]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A --&gt; C[Self-Test Selection]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C --&gt; D{Self-Test Form}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D --&gt; E[JavaScript Scoring]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D --&gt; F[Fetch API for Quiz/Tips]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E --&gt; G[Login/Register]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G --&gt; H{LocalStorage Validation}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H -- Yes --&gt; I[Mood Tracker]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H -- No --&gt; G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I --&gt; J[Log Mood]</a:t>
            </a:r>
            <a:endParaRPr lang="en-US" altLang="en-US" sz="2400">
              <a:solidFill>
                <a:schemeClr val="bg1"/>
              </a:solidFill>
            </a:endParaRPr>
          </a:p>
          <a:p>
            <a:r>
              <a:rPr lang="en-US" altLang="en-US" sz="2400">
                <a:solidFill>
                  <a:schemeClr val="bg1"/>
                </a:solidFill>
              </a:rPr>
              <a:t>    I --&gt; K[View Mood History]</a:t>
            </a:r>
            <a:endParaRPr lang="en-US" altLang="en-US" sz="2400">
              <a:solidFill>
                <a:schemeClr val="bg1"/>
              </a:solidFill>
            </a:endParaRPr>
          </a:p>
          <a:p>
            <a:pPr indent="457200"/>
            <a:endParaRPr lang="en-US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652379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Algorithm and Technology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Scoring Logic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JavaScript calculates PHQ-9 and GAD-7 scores.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Data Management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Quiz data loaded via Fetch API.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Storage &amp; Validation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localStorage for mood entries and login; form validation with JS.</a:t>
            </a:r>
            <a:endParaRPr lang="en-US" sz="1750" dirty="0"/>
          </a:p>
        </p:txBody>
      </p:sp>
      <p:sp>
        <p:nvSpPr>
          <p:cNvPr id="15" name="Rectangles 14"/>
          <p:cNvSpPr/>
          <p:nvPr/>
        </p:nvSpPr>
        <p:spPr>
          <a:xfrm>
            <a:off x="12673330" y="7696200"/>
            <a:ext cx="1898650" cy="533400"/>
          </a:xfrm>
          <a:prstGeom prst="rect">
            <a:avLst/>
          </a:prstGeom>
          <a:solidFill>
            <a:srgbClr val="000019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7596"/>
            <a:ext cx="7341632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anose="02000000000000000000" pitchFamily="34" charset="0"/>
                <a:ea typeface="Roboto Medium" panose="02000000000000000000" pitchFamily="34" charset="-122"/>
                <a:cs typeface="Roboto Medium" panose="02000000000000000000" pitchFamily="34" charset="-120"/>
              </a:rPr>
              <a:t>Project Timeline: Gantt Chart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9910" y="2875915"/>
            <a:ext cx="7011670" cy="42608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48983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Rectangles 14"/>
          <p:cNvSpPr/>
          <p:nvPr/>
        </p:nvSpPr>
        <p:spPr>
          <a:xfrm>
            <a:off x="12673330" y="7696200"/>
            <a:ext cx="1898650" cy="533400"/>
          </a:xfrm>
          <a:prstGeom prst="rect">
            <a:avLst/>
          </a:prstGeom>
          <a:solidFill>
            <a:srgbClr val="000019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2343</Words>
  <Application>WPS Slides</Application>
  <PresentationFormat>On-screen Show (16:9)</PresentationFormat>
  <Paragraphs>159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Arial</vt:lpstr>
      <vt:lpstr>SimSun</vt:lpstr>
      <vt:lpstr>Wingdings</vt:lpstr>
      <vt:lpstr>Roboto Medium</vt:lpstr>
      <vt:lpstr>Roboto Medium</vt:lpstr>
      <vt:lpstr>Roboto Medium</vt:lpstr>
      <vt:lpstr>Roboto</vt:lpstr>
      <vt:lpstr>Roboto</vt:lpstr>
      <vt:lpstr>Roboto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Pritam Thapa</cp:lastModifiedBy>
  <cp:revision>9</cp:revision>
  <dcterms:created xsi:type="dcterms:W3CDTF">2025-05-11T00:38:00Z</dcterms:created>
  <dcterms:modified xsi:type="dcterms:W3CDTF">2025-05-11T04:15:11Z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D08B0EFFFAB6432E9CDBA0268606CC43_13</vt:lpwstr>
  </property>
  <property fmtid="{D5CDD505-2E9C-101B-9397-08002B2CF9AE}" pid="3" name="KSOProductBuildVer">
    <vt:lpwstr>1033-12.2.0.20795</vt:lpwstr>
  </property>
</Properties>
</file>